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7" r:id="rId2"/>
    <p:sldId id="276" r:id="rId3"/>
    <p:sldId id="277" r:id="rId4"/>
    <p:sldId id="258" r:id="rId5"/>
    <p:sldId id="259" r:id="rId6"/>
    <p:sldId id="260" r:id="rId7"/>
    <p:sldId id="261" r:id="rId8"/>
    <p:sldId id="262" r:id="rId9"/>
    <p:sldId id="263" r:id="rId10"/>
    <p:sldId id="275" r:id="rId11"/>
    <p:sldId id="274" r:id="rId12"/>
    <p:sldId id="264" r:id="rId13"/>
    <p:sldId id="278" r:id="rId14"/>
    <p:sldId id="266" r:id="rId15"/>
    <p:sldId id="279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1FF"/>
    <a:srgbClr val="F600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58"/>
    <p:restoredTop sz="91944"/>
  </p:normalViewPr>
  <p:slideViewPr>
    <p:cSldViewPr snapToGrid="0" snapToObjects="1">
      <p:cViewPr varScale="1">
        <p:scale>
          <a:sx n="118" d="100"/>
          <a:sy n="118" d="100"/>
        </p:scale>
        <p:origin x="20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3D8A2-1AF3-9044-9F3D-5E50F23F176A}" type="datetimeFigureOut">
              <a:rPr kumimoji="1" lang="ko-KR" altLang="en-US" smtClean="0"/>
              <a:t>2019. 7. 16.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AAD9A4-E970-414D-9540-341D8211265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50479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AD9A4-E970-414D-9540-341D82112654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4010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AD9A4-E970-414D-9540-341D82112654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32950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AD9A4-E970-414D-9540-341D82112654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9855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AD9A4-E970-414D-9540-341D82112654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4647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AE3400-441D-C04A-89EA-034C9C811E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FF05278-290B-944E-BB4E-60ADBF7316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5B4270-6A60-5446-89EE-97CA15BD2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9C043-0E55-C34F-9413-DC86C7F3096B}" type="datetimeFigureOut">
              <a:rPr kumimoji="1" lang="ko-KR" altLang="en-US" smtClean="0"/>
              <a:t>2019. 7. 16.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520956-E7C6-D74A-BCD7-C964DEF80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8DB470-D52B-D346-9E8A-E8C009F88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79C3-50B7-BB4B-9D0B-5502856DD2F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664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7F2F7B-95D7-604F-AF3F-AC5DE3521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00F914-33DF-0041-9EF1-6415E38EA5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617A98-C1D1-D744-98EB-904661226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9C043-0E55-C34F-9413-DC86C7F3096B}" type="datetimeFigureOut">
              <a:rPr kumimoji="1" lang="ko-KR" altLang="en-US" smtClean="0"/>
              <a:t>2019. 7. 16.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29EDB6-D80C-0640-AD61-D95E254B8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55895B-AC76-404A-9F20-65E600C5B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79C3-50B7-BB4B-9D0B-5502856DD2F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6379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8B6759F-4E78-F743-A127-60F61B577A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1117CB2-A0AA-BD4D-9116-33CE012A04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478DCD-DD41-C84E-8590-BCC75D023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9C043-0E55-C34F-9413-DC86C7F3096B}" type="datetimeFigureOut">
              <a:rPr kumimoji="1" lang="ko-KR" altLang="en-US" smtClean="0"/>
              <a:t>2019. 7. 16.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8F6878-0A11-DA4A-A12C-032173542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EB8E-DE6F-0345-84AC-85A26A9CE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79C3-50B7-BB4B-9D0B-5502856DD2F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9324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696A8-ABAA-DC48-A4FE-85686D1DB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21D81B-FC99-6A44-AA6A-86FC5775A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09B94E-84B4-6348-B8D2-87841D7E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9C043-0E55-C34F-9413-DC86C7F3096B}" type="datetimeFigureOut">
              <a:rPr kumimoji="1" lang="ko-KR" altLang="en-US" smtClean="0"/>
              <a:t>2019. 7. 16.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8103E4-BA47-534D-97F6-E8995A669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1C0F74-02B6-9645-8858-3BE539BF1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79C3-50B7-BB4B-9D0B-5502856DD2F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0526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6B6E8-8031-394B-A767-D704BB7B6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4D9D69-1A6A-1042-A738-2B68472A9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E6771E-9318-8541-B26C-B1FCCD5DF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9C043-0E55-C34F-9413-DC86C7F3096B}" type="datetimeFigureOut">
              <a:rPr kumimoji="1" lang="ko-KR" altLang="en-US" smtClean="0"/>
              <a:t>2019. 7. 16.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221320-8E6C-3D4B-8B0C-0580C313F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AD485B-9885-4B47-BA26-5871CE2F2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79C3-50B7-BB4B-9D0B-5502856DD2F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3343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23CF1-4E09-6C44-9E9E-193AC8429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881211-55F2-1643-B2B4-92638925B8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C92441-0F43-DD4A-AD50-7000EB723C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A921D1-D56D-554B-8D93-9F2AA1A10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9C043-0E55-C34F-9413-DC86C7F3096B}" type="datetimeFigureOut">
              <a:rPr kumimoji="1" lang="ko-KR" altLang="en-US" smtClean="0"/>
              <a:t>2019. 7. 16.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5198D3-8638-8E46-882B-61E15EEE6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3C1B06-AD6D-254B-95A4-E375CF6AE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79C3-50B7-BB4B-9D0B-5502856DD2F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43025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696884-B5B7-DE45-AFCF-2096EBBAC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CA7405-2598-8146-8613-1839D8084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3CE5FC-0C2E-C144-9273-CC7D330A43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E02923B-D4F3-9D4E-9E22-D00CE40E56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AFE56A-99AF-2C47-8C7D-2D890A002A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A95E52-4BFA-8745-834F-7DE159EE8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9C043-0E55-C34F-9413-DC86C7F3096B}" type="datetimeFigureOut">
              <a:rPr kumimoji="1" lang="ko-KR" altLang="en-US" smtClean="0"/>
              <a:t>2019. 7. 16.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C3ECA6-105B-A344-BFE0-B7262E1C2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43C1634-F64E-004D-BF39-A02578AF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79C3-50B7-BB4B-9D0B-5502856DD2F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2650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ED18C0-CE33-B649-B1B1-78A61C5CF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B7D6DC9-566D-7242-B2F8-C28667529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9C043-0E55-C34F-9413-DC86C7F3096B}" type="datetimeFigureOut">
              <a:rPr kumimoji="1" lang="ko-KR" altLang="en-US" smtClean="0"/>
              <a:t>2019. 7. 16.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F41513-BCA9-0A4A-B9DC-FC1F0DCBB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0EAF7D-9A9D-6D48-B828-5163E7474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79C3-50B7-BB4B-9D0B-5502856DD2F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1380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176032-2E6F-104D-B5A1-1564687BE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9C043-0E55-C34F-9413-DC86C7F3096B}" type="datetimeFigureOut">
              <a:rPr kumimoji="1" lang="ko-KR" altLang="en-US" smtClean="0"/>
              <a:t>2019. 7. 16.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AF0F1C4-6220-F240-AE34-E11F0745E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CFF923-F7FD-4F43-9C04-8012E5219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79C3-50B7-BB4B-9D0B-5502856DD2F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1857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60CD06-4D5C-ED46-9C3C-93E29AFD4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54515E-B571-354E-92A3-017C3D16E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714EAA-013C-B84C-B1C9-9F49EF6759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5F36E0-6E00-7642-9E50-AC87F681A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9C043-0E55-C34F-9413-DC86C7F3096B}" type="datetimeFigureOut">
              <a:rPr kumimoji="1" lang="ko-KR" altLang="en-US" smtClean="0"/>
              <a:t>2019. 7. 16.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1EA568-123C-9C47-8270-AFE66E0F2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3CFC5A-052B-7642-B3F9-6C6C3BFE0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79C3-50B7-BB4B-9D0B-5502856DD2F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0827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AB3415-C4B8-6E42-B0F5-5B7DCF4EF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D54484-9A1F-9D45-8CCC-928821966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D6B833-A4BB-6E42-A52F-C03737A356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F5C7EB-D274-5B47-8D99-64D71F0FC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9C043-0E55-C34F-9413-DC86C7F3096B}" type="datetimeFigureOut">
              <a:rPr kumimoji="1" lang="ko-KR" altLang="en-US" smtClean="0"/>
              <a:t>2019. 7. 16.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3FDB9B-A98F-304D-A097-43C9A3138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1C4B6D-A7A3-C247-98E2-E014FC4CF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79C3-50B7-BB4B-9D0B-5502856DD2F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7368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CDF1E3-8DCC-3940-B913-1A1D2E276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FDE184-4081-BF46-81DC-35D70B940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CCAC70-569D-884A-B4B1-20875F8902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D9C043-0E55-C34F-9413-DC86C7F3096B}" type="datetimeFigureOut">
              <a:rPr kumimoji="1" lang="ko-KR" altLang="en-US" smtClean="0"/>
              <a:t>2019. 7. 16.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65CDD3-2DB8-6645-AB16-97A9ED5976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075A2F-4A8A-2B4C-A1EB-2FFF9E8C1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179C3-50B7-BB4B-9D0B-5502856DD2F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7874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GYYEUSm-0Q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1.tiff"/><Relationship Id="rId4" Type="http://schemas.openxmlformats.org/officeDocument/2006/relationships/image" Target="file:////var/folders/r1/m1t1_dyn223dl13gsgrsw8240000gn/T/com.microsoft.Word/WebArchiveCopyPasteTempFiles/261824964g.jpg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CA54CF1-3EAF-554C-801E-9A375F57322E}"/>
              </a:ext>
            </a:extLst>
          </p:cNvPr>
          <p:cNvSpPr/>
          <p:nvPr/>
        </p:nvSpPr>
        <p:spPr>
          <a:xfrm>
            <a:off x="0" y="851877"/>
            <a:ext cx="12191999" cy="42473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6000" b="1" dirty="0">
                <a:ln w="12700">
                  <a:solidFill>
                    <a:schemeClr val="accent1">
                      <a:alpha val="55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6000"/>
                        <a:satMod val="160000"/>
                        <a:alpha val="81000"/>
                      </a:schemeClr>
                    </a:gs>
                    <a:gs pos="49000">
                      <a:schemeClr val="accent1">
                        <a:tint val="44500"/>
                        <a:satMod val="160000"/>
                        <a:lumMod val="83000"/>
                        <a:lumOff val="17000"/>
                        <a:alpha val="59000"/>
                      </a:schemeClr>
                    </a:gs>
                    <a:gs pos="100000">
                      <a:schemeClr val="accent1">
                        <a:tint val="23500"/>
                        <a:satMod val="160000"/>
                        <a:alpha val="32000"/>
                      </a:schemeClr>
                    </a:gs>
                  </a:gsLst>
                  <a:lin ang="2700000" scaled="1"/>
                </a:gradFill>
                <a:effectLst>
                  <a:outerShdw dist="38100" dir="2640000" algn="bl" rotWithShape="0">
                    <a:schemeClr val="accent1"/>
                  </a:outerShdw>
                </a:effectLst>
                <a:latin typeface="Nanum Myeongjo ExtraBold" panose="02020603020101020101" pitchFamily="18" charset="-127"/>
                <a:ea typeface="Nanum Myeongjo ExtraBold" panose="02020603020101020101" pitchFamily="18" charset="-127"/>
              </a:rPr>
              <a:t>G</a:t>
            </a:r>
            <a:r>
              <a:rPr lang="ko-KR" altLang="en-US" sz="26000" b="1" dirty="0">
                <a:ln w="12700">
                  <a:solidFill>
                    <a:schemeClr val="accent1">
                      <a:alpha val="55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6000"/>
                        <a:satMod val="160000"/>
                        <a:alpha val="81000"/>
                      </a:schemeClr>
                    </a:gs>
                    <a:gs pos="49000">
                      <a:schemeClr val="accent1">
                        <a:tint val="44500"/>
                        <a:satMod val="160000"/>
                        <a:lumMod val="83000"/>
                        <a:lumOff val="17000"/>
                        <a:alpha val="59000"/>
                      </a:schemeClr>
                    </a:gs>
                    <a:gs pos="100000">
                      <a:schemeClr val="accent1">
                        <a:tint val="23500"/>
                        <a:satMod val="160000"/>
                        <a:alpha val="32000"/>
                      </a:schemeClr>
                    </a:gs>
                  </a:gsLst>
                  <a:lin ang="2700000" scaled="1"/>
                </a:gradFill>
                <a:effectLst>
                  <a:outerShdw dist="38100" dir="2640000" algn="bl" rotWithShape="0">
                    <a:schemeClr val="accent1"/>
                  </a:outerShdw>
                </a:effectLst>
                <a:latin typeface="Nanum Myeongjo ExtraBold" panose="02020603020101020101" pitchFamily="18" charset="-127"/>
                <a:ea typeface="Nanum Myeongjo ExtraBold" panose="02020603020101020101" pitchFamily="18" charset="-127"/>
              </a:rPr>
              <a:t> </a:t>
            </a:r>
            <a:r>
              <a:rPr lang="ko-KR" altLang="en-US" sz="4800" b="1" dirty="0">
                <a:ln w="12700">
                  <a:solidFill>
                    <a:schemeClr val="accent1">
                      <a:alpha val="55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6000"/>
                        <a:satMod val="160000"/>
                        <a:alpha val="81000"/>
                      </a:schemeClr>
                    </a:gs>
                    <a:gs pos="49000">
                      <a:schemeClr val="accent1">
                        <a:tint val="44500"/>
                        <a:satMod val="160000"/>
                        <a:lumMod val="83000"/>
                        <a:lumOff val="17000"/>
                        <a:alpha val="59000"/>
                      </a:schemeClr>
                    </a:gs>
                    <a:gs pos="100000">
                      <a:schemeClr val="accent1">
                        <a:tint val="23500"/>
                        <a:satMod val="160000"/>
                        <a:alpha val="32000"/>
                      </a:schemeClr>
                    </a:gs>
                  </a:gsLst>
                  <a:lin ang="2700000" scaled="1"/>
                </a:gradFill>
                <a:effectLst>
                  <a:outerShdw dist="38100" dir="2640000" algn="bl" rotWithShape="0">
                    <a:schemeClr val="accent1"/>
                  </a:outerShdw>
                </a:effectLst>
                <a:latin typeface="Nanum Myeongjo ExtraBold" panose="02020603020101020101" pitchFamily="18" charset="-127"/>
                <a:ea typeface="Nanum Myeongjo ExtraBold" panose="02020603020101020101" pitchFamily="18" charset="-127"/>
              </a:rPr>
              <a:t> </a:t>
            </a:r>
            <a:r>
              <a:rPr lang="en-US" altLang="ko-KR" sz="26000" b="1" dirty="0">
                <a:ln w="12700">
                  <a:solidFill>
                    <a:schemeClr val="accent1">
                      <a:alpha val="55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6000"/>
                        <a:satMod val="160000"/>
                        <a:alpha val="81000"/>
                      </a:schemeClr>
                    </a:gs>
                    <a:gs pos="49000">
                      <a:schemeClr val="accent1">
                        <a:tint val="44500"/>
                        <a:satMod val="160000"/>
                        <a:lumMod val="83000"/>
                        <a:lumOff val="17000"/>
                        <a:alpha val="59000"/>
                      </a:schemeClr>
                    </a:gs>
                    <a:gs pos="100000">
                      <a:schemeClr val="accent1">
                        <a:tint val="23500"/>
                        <a:satMod val="160000"/>
                        <a:alpha val="32000"/>
                      </a:schemeClr>
                    </a:gs>
                  </a:gsLst>
                  <a:lin ang="2700000" scaled="1"/>
                </a:gradFill>
                <a:effectLst>
                  <a:outerShdw dist="38100" dir="2640000" algn="bl" rotWithShape="0">
                    <a:schemeClr val="accent1"/>
                  </a:outerShdw>
                </a:effectLst>
                <a:latin typeface="Nanum Myeongjo ExtraBold" panose="02020603020101020101" pitchFamily="18" charset="-127"/>
                <a:ea typeface="Nanum Myeongjo ExtraBold" panose="02020603020101020101" pitchFamily="18" charset="-127"/>
              </a:rPr>
              <a:t>A</a:t>
            </a:r>
            <a:r>
              <a:rPr lang="ko-KR" altLang="en-US" sz="26000" b="1" dirty="0">
                <a:ln w="12700">
                  <a:solidFill>
                    <a:schemeClr val="accent1">
                      <a:alpha val="55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6000"/>
                        <a:satMod val="160000"/>
                        <a:alpha val="81000"/>
                      </a:schemeClr>
                    </a:gs>
                    <a:gs pos="49000">
                      <a:schemeClr val="accent1">
                        <a:tint val="44500"/>
                        <a:satMod val="160000"/>
                        <a:lumMod val="83000"/>
                        <a:lumOff val="17000"/>
                        <a:alpha val="59000"/>
                      </a:schemeClr>
                    </a:gs>
                    <a:gs pos="100000">
                      <a:schemeClr val="accent1">
                        <a:tint val="23500"/>
                        <a:satMod val="160000"/>
                        <a:alpha val="32000"/>
                      </a:schemeClr>
                    </a:gs>
                  </a:gsLst>
                  <a:lin ang="2700000" scaled="1"/>
                </a:gradFill>
                <a:effectLst>
                  <a:outerShdw dist="38100" dir="2640000" algn="bl" rotWithShape="0">
                    <a:schemeClr val="accent1"/>
                  </a:outerShdw>
                </a:effectLst>
                <a:latin typeface="Nanum Myeongjo ExtraBold" panose="02020603020101020101" pitchFamily="18" charset="-127"/>
                <a:ea typeface="Nanum Myeongjo ExtraBold" panose="02020603020101020101" pitchFamily="18" charset="-127"/>
              </a:rPr>
              <a:t> </a:t>
            </a:r>
            <a:r>
              <a:rPr lang="en-US" altLang="ko-KR" sz="26000" b="1" dirty="0">
                <a:ln w="12700">
                  <a:solidFill>
                    <a:schemeClr val="accent1">
                      <a:alpha val="55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6000"/>
                        <a:satMod val="160000"/>
                        <a:alpha val="81000"/>
                      </a:schemeClr>
                    </a:gs>
                    <a:gs pos="49000">
                      <a:schemeClr val="accent1">
                        <a:tint val="44500"/>
                        <a:satMod val="160000"/>
                        <a:lumMod val="83000"/>
                        <a:lumOff val="17000"/>
                        <a:alpha val="59000"/>
                      </a:schemeClr>
                    </a:gs>
                    <a:gs pos="100000">
                      <a:schemeClr val="accent1">
                        <a:tint val="23500"/>
                        <a:satMod val="160000"/>
                        <a:alpha val="32000"/>
                      </a:schemeClr>
                    </a:gs>
                  </a:gsLst>
                  <a:lin ang="2700000" scaled="1"/>
                </a:gradFill>
                <a:effectLst>
                  <a:outerShdw dist="38100" dir="2640000" algn="bl" rotWithShape="0">
                    <a:schemeClr val="accent1"/>
                  </a:outerShdw>
                </a:effectLst>
                <a:latin typeface="Nanum Myeongjo ExtraBold" panose="02020603020101020101" pitchFamily="18" charset="-127"/>
                <a:ea typeface="Nanum Myeongjo ExtraBold" panose="02020603020101020101" pitchFamily="18" charset="-127"/>
              </a:rPr>
              <a:t>N</a:t>
            </a:r>
            <a:endParaRPr lang="en-US" altLang="ko-KR" sz="26000" b="1" cap="none" spc="0" dirty="0">
              <a:ln w="12700">
                <a:solidFill>
                  <a:schemeClr val="accent1">
                    <a:alpha val="55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66000"/>
                      <a:satMod val="160000"/>
                      <a:alpha val="81000"/>
                    </a:schemeClr>
                  </a:gs>
                  <a:gs pos="49000">
                    <a:schemeClr val="accent1">
                      <a:tint val="44500"/>
                      <a:satMod val="160000"/>
                      <a:lumMod val="83000"/>
                      <a:lumOff val="17000"/>
                      <a:alpha val="59000"/>
                    </a:schemeClr>
                  </a:gs>
                  <a:gs pos="100000">
                    <a:schemeClr val="accent1">
                      <a:tint val="23500"/>
                      <a:satMod val="160000"/>
                      <a:alpha val="32000"/>
                    </a:schemeClr>
                  </a:gs>
                </a:gsLst>
                <a:lin ang="2700000" scaled="1"/>
              </a:gradFill>
              <a:effectLst>
                <a:outerShdw dist="38100" dir="2640000" algn="bl" rotWithShape="0">
                  <a:schemeClr val="accent1"/>
                </a:outerShdw>
              </a:effectLst>
              <a:latin typeface="Nanum Myeongjo ExtraBold" panose="02020603020101020101" pitchFamily="18" charset="-127"/>
              <a:ea typeface="Nanum Myeongjo ExtraBold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096D9B-FA32-CC40-AC13-9EE45C395543}"/>
              </a:ext>
            </a:extLst>
          </p:cNvPr>
          <p:cNvSpPr/>
          <p:nvPr/>
        </p:nvSpPr>
        <p:spPr>
          <a:xfrm>
            <a:off x="618009" y="4592045"/>
            <a:ext cx="5396752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7200" b="1" cap="none" spc="0" dirty="0">
                <a:ln w="12700">
                  <a:solidFill>
                    <a:schemeClr val="accent5">
                      <a:alpha val="67000"/>
                    </a:schemeClr>
                  </a:solidFill>
                  <a:prstDash val="solid"/>
                </a:ln>
                <a:solidFill>
                  <a:schemeClr val="bg1">
                    <a:alpha val="31000"/>
                  </a:schemeClr>
                </a:solidFill>
                <a:effectLst/>
              </a:rPr>
              <a:t>G       </a:t>
            </a:r>
            <a:r>
              <a:rPr lang="ko-KR" altLang="en-US" sz="7200" b="1" cap="none" spc="0" dirty="0">
                <a:ln w="12700">
                  <a:solidFill>
                    <a:schemeClr val="accent5">
                      <a:alpha val="67000"/>
                    </a:schemeClr>
                  </a:solidFill>
                  <a:prstDash val="solid"/>
                </a:ln>
                <a:solidFill>
                  <a:schemeClr val="bg1">
                    <a:alpha val="31000"/>
                  </a:schemeClr>
                </a:solidFill>
                <a:effectLst/>
              </a:rPr>
              <a:t> </a:t>
            </a:r>
            <a:r>
              <a:rPr lang="en-US" altLang="ko-KR" sz="5400" b="1" cap="none" spc="0" dirty="0">
                <a:ln w="12700">
                  <a:solidFill>
                    <a:schemeClr val="accent5">
                      <a:alpha val="67000"/>
                    </a:schemeClr>
                  </a:solidFill>
                  <a:prstDash val="solid"/>
                </a:ln>
                <a:solidFill>
                  <a:schemeClr val="bg1">
                    <a:alpha val="31000"/>
                  </a:schemeClr>
                </a:solidFill>
                <a:effectLst/>
              </a:rPr>
              <a:t> </a:t>
            </a:r>
            <a:r>
              <a:rPr lang="en-US" altLang="ko-KR" sz="7200" b="1" cap="none" spc="0" dirty="0">
                <a:ln w="12700">
                  <a:solidFill>
                    <a:schemeClr val="accent5">
                      <a:alpha val="67000"/>
                    </a:schemeClr>
                  </a:solidFill>
                  <a:prstDash val="solid"/>
                </a:ln>
                <a:solidFill>
                  <a:schemeClr val="bg1">
                    <a:alpha val="31000"/>
                  </a:schemeClr>
                </a:solidFill>
                <a:effectLst/>
              </a:rPr>
              <a:t> A      </a:t>
            </a:r>
            <a:r>
              <a:rPr lang="ko-KR" altLang="en-US" sz="7200" b="1" cap="none" spc="0" dirty="0">
                <a:ln w="12700">
                  <a:solidFill>
                    <a:schemeClr val="accent5">
                      <a:alpha val="67000"/>
                    </a:schemeClr>
                  </a:solidFill>
                  <a:prstDash val="solid"/>
                </a:ln>
                <a:solidFill>
                  <a:schemeClr val="bg1">
                    <a:alpha val="31000"/>
                  </a:schemeClr>
                </a:solidFill>
                <a:effectLst/>
              </a:rPr>
              <a:t> </a:t>
            </a:r>
            <a:r>
              <a:rPr lang="en-US" altLang="ko-KR" sz="7200" b="1" cap="none" spc="0" dirty="0">
                <a:ln w="12700">
                  <a:solidFill>
                    <a:schemeClr val="accent5">
                      <a:alpha val="67000"/>
                    </a:schemeClr>
                  </a:solidFill>
                  <a:prstDash val="solid"/>
                </a:ln>
                <a:solidFill>
                  <a:schemeClr val="bg1">
                    <a:alpha val="31000"/>
                  </a:schemeClr>
                </a:solidFill>
                <a:effectLst/>
              </a:rPr>
              <a:t>          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05A1E2-10DA-2249-8E12-B374CF517EF2}"/>
              </a:ext>
            </a:extLst>
          </p:cNvPr>
          <p:cNvSpPr/>
          <p:nvPr/>
        </p:nvSpPr>
        <p:spPr>
          <a:xfrm>
            <a:off x="1657119" y="5024597"/>
            <a:ext cx="220432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 err="1">
                <a:ln w="12700">
                  <a:solidFill>
                    <a:schemeClr val="accent5">
                      <a:alpha val="67000"/>
                    </a:schemeClr>
                  </a:solidFill>
                  <a:prstDash val="solid"/>
                </a:ln>
                <a:solidFill>
                  <a:schemeClr val="bg1">
                    <a:alpha val="31000"/>
                  </a:schemeClr>
                </a:solidFill>
                <a:effectLst/>
              </a:rPr>
              <a:t>enerative</a:t>
            </a:r>
            <a:endParaRPr lang="en-US" altLang="ko-KR" sz="3600" b="1" cap="none" spc="0" dirty="0">
              <a:ln w="12700">
                <a:solidFill>
                  <a:schemeClr val="accent5">
                    <a:alpha val="67000"/>
                  </a:schemeClr>
                </a:solidFill>
                <a:prstDash val="solid"/>
              </a:ln>
              <a:solidFill>
                <a:schemeClr val="bg1">
                  <a:alpha val="31000"/>
                </a:schemeClr>
              </a:solidFill>
              <a:effectLst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75D548-2C52-6847-9AAF-AFCE2B1327B0}"/>
              </a:ext>
            </a:extLst>
          </p:cNvPr>
          <p:cNvSpPr/>
          <p:nvPr/>
        </p:nvSpPr>
        <p:spPr>
          <a:xfrm>
            <a:off x="5469785" y="5041789"/>
            <a:ext cx="187102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dirty="0" err="1">
                <a:ln w="12700">
                  <a:solidFill>
                    <a:schemeClr val="accent5">
                      <a:alpha val="67000"/>
                    </a:schemeClr>
                  </a:solidFill>
                  <a:prstDash val="solid"/>
                </a:ln>
                <a:solidFill>
                  <a:schemeClr val="bg1">
                    <a:alpha val="31000"/>
                  </a:schemeClr>
                </a:solidFill>
              </a:rPr>
              <a:t>dvsarial</a:t>
            </a:r>
            <a:endParaRPr lang="en-US" altLang="ko-KR" sz="3600" b="1" cap="none" spc="0" dirty="0">
              <a:ln w="12700">
                <a:solidFill>
                  <a:schemeClr val="accent5">
                    <a:alpha val="67000"/>
                  </a:schemeClr>
                </a:solidFill>
                <a:prstDash val="solid"/>
              </a:ln>
              <a:solidFill>
                <a:schemeClr val="bg1">
                  <a:alpha val="31000"/>
                </a:schemeClr>
              </a:solidFill>
              <a:effectLst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A56EC75-16BB-1E45-A2D0-A40ED6F2DCB1}"/>
              </a:ext>
            </a:extLst>
          </p:cNvPr>
          <p:cNvSpPr/>
          <p:nvPr/>
        </p:nvSpPr>
        <p:spPr>
          <a:xfrm>
            <a:off x="9090006" y="5026980"/>
            <a:ext cx="170367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 err="1">
                <a:ln w="12700">
                  <a:solidFill>
                    <a:schemeClr val="accent5">
                      <a:alpha val="67000"/>
                    </a:schemeClr>
                  </a:solidFill>
                  <a:prstDash val="solid"/>
                </a:ln>
                <a:solidFill>
                  <a:schemeClr val="bg1">
                    <a:alpha val="31000"/>
                  </a:schemeClr>
                </a:solidFill>
                <a:effectLst/>
              </a:rPr>
              <a:t>etwork</a:t>
            </a:r>
            <a:endParaRPr lang="en-US" altLang="ko-KR" sz="3600" b="1" cap="none" spc="0" dirty="0">
              <a:ln w="12700">
                <a:solidFill>
                  <a:schemeClr val="accent5">
                    <a:alpha val="67000"/>
                  </a:schemeClr>
                </a:solidFill>
                <a:prstDash val="solid"/>
              </a:ln>
              <a:solidFill>
                <a:schemeClr val="bg1">
                  <a:alpha val="31000"/>
                </a:schemeClr>
              </a:solidFill>
              <a:effectLst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BFC39A1-A18A-6A4B-829A-E5C1A1CE962B}"/>
              </a:ext>
            </a:extLst>
          </p:cNvPr>
          <p:cNvSpPr/>
          <p:nvPr/>
        </p:nvSpPr>
        <p:spPr>
          <a:xfrm>
            <a:off x="8389040" y="4592046"/>
            <a:ext cx="92204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b="1" dirty="0">
                <a:ln w="12700">
                  <a:solidFill>
                    <a:schemeClr val="accent5">
                      <a:alpha val="67000"/>
                    </a:schemeClr>
                  </a:solidFill>
                  <a:prstDash val="solid"/>
                </a:ln>
                <a:solidFill>
                  <a:schemeClr val="bg1">
                    <a:alpha val="31000"/>
                  </a:schemeClr>
                </a:solidFill>
              </a:rPr>
              <a:t>N</a:t>
            </a:r>
            <a:endParaRPr lang="ko-KR" altLang="en-US" sz="1600" dirty="0">
              <a:ln>
                <a:solidFill>
                  <a:schemeClr val="accent5">
                    <a:alpha val="67000"/>
                  </a:schemeClr>
                </a:solidFill>
              </a:ln>
              <a:solidFill>
                <a:schemeClr val="bg1">
                  <a:alpha val="31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80C8C4A-9D90-BB4C-9B29-77B8E50C53C8}"/>
              </a:ext>
            </a:extLst>
          </p:cNvPr>
          <p:cNvSpPr/>
          <p:nvPr/>
        </p:nvSpPr>
        <p:spPr>
          <a:xfrm>
            <a:off x="2026797" y="5690569"/>
            <a:ext cx="95410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cap="none" spc="0" dirty="0" err="1">
                <a:ln w="10160">
                  <a:solidFill>
                    <a:schemeClr val="accent5">
                      <a:alpha val="50000"/>
                    </a:schemeClr>
                  </a:solidFill>
                  <a:prstDash val="solid"/>
                </a:ln>
                <a:solidFill>
                  <a:schemeClr val="bg1">
                    <a:alpha val="42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생성적</a:t>
            </a:r>
            <a:endParaRPr lang="en-US" altLang="ko-KR" sz="2000" b="1" cap="none" spc="0" dirty="0">
              <a:ln w="10160">
                <a:solidFill>
                  <a:schemeClr val="accent5">
                    <a:alpha val="50000"/>
                  </a:schemeClr>
                </a:solidFill>
                <a:prstDash val="solid"/>
              </a:ln>
              <a:solidFill>
                <a:schemeClr val="bg1">
                  <a:alpha val="42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857A615-7469-AF43-87E7-4A8C88FC6A6B}"/>
              </a:ext>
            </a:extLst>
          </p:cNvPr>
          <p:cNvSpPr/>
          <p:nvPr/>
        </p:nvSpPr>
        <p:spPr>
          <a:xfrm>
            <a:off x="5807499" y="5690569"/>
            <a:ext cx="69762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cap="none" spc="0" dirty="0">
                <a:ln w="10160">
                  <a:solidFill>
                    <a:schemeClr val="accent5">
                      <a:alpha val="50000"/>
                    </a:schemeClr>
                  </a:solidFill>
                  <a:prstDash val="solid"/>
                </a:ln>
                <a:solidFill>
                  <a:schemeClr val="bg1">
                    <a:alpha val="42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적대</a:t>
            </a:r>
            <a:endParaRPr lang="en-US" altLang="ko-KR" sz="2000" b="1" cap="none" spc="0" dirty="0">
              <a:ln w="10160">
                <a:solidFill>
                  <a:schemeClr val="accent5">
                    <a:alpha val="50000"/>
                  </a:schemeClr>
                </a:solidFill>
                <a:prstDash val="solid"/>
              </a:ln>
              <a:solidFill>
                <a:schemeClr val="bg1">
                  <a:alpha val="42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5B4FC0C-353E-8242-B38A-3C230ABC460A}"/>
              </a:ext>
            </a:extLst>
          </p:cNvPr>
          <p:cNvSpPr/>
          <p:nvPr/>
        </p:nvSpPr>
        <p:spPr>
          <a:xfrm>
            <a:off x="9211096" y="5707397"/>
            <a:ext cx="95410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b="1" dirty="0">
                <a:ln w="10160">
                  <a:solidFill>
                    <a:schemeClr val="accent5">
                      <a:alpha val="50000"/>
                    </a:schemeClr>
                  </a:solidFill>
                  <a:prstDash val="solid"/>
                </a:ln>
                <a:solidFill>
                  <a:schemeClr val="bg1">
                    <a:alpha val="42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신경망</a:t>
            </a:r>
            <a:endParaRPr lang="en-US" altLang="ko-KR" sz="2000" b="1" cap="none" spc="0" dirty="0">
              <a:ln w="10160">
                <a:solidFill>
                  <a:schemeClr val="accent5">
                    <a:alpha val="50000"/>
                  </a:schemeClr>
                </a:solidFill>
                <a:prstDash val="solid"/>
              </a:ln>
              <a:solidFill>
                <a:schemeClr val="bg1">
                  <a:alpha val="42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2506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6763199-D4EE-F74E-BC45-EEE890C15C0D}"/>
              </a:ext>
            </a:extLst>
          </p:cNvPr>
          <p:cNvSpPr/>
          <p:nvPr/>
        </p:nvSpPr>
        <p:spPr>
          <a:xfrm>
            <a:off x="242047" y="206188"/>
            <a:ext cx="11707906" cy="640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CAFCE02-5E2C-2142-9EB3-13B1D972F582}"/>
              </a:ext>
            </a:extLst>
          </p:cNvPr>
          <p:cNvSpPr/>
          <p:nvPr/>
        </p:nvSpPr>
        <p:spPr>
          <a:xfrm>
            <a:off x="428900" y="331711"/>
            <a:ext cx="421621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 Myeongjo" panose="02020603020101020101" pitchFamily="18" charset="-127"/>
                <a:ea typeface="Nanum Myeongjo" panose="02020603020101020101" pitchFamily="18" charset="-127"/>
              </a:rPr>
              <a:t>What is GAN?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760920-1DDB-7B4D-967B-852574296707}"/>
              </a:ext>
            </a:extLst>
          </p:cNvPr>
          <p:cNvSpPr/>
          <p:nvPr/>
        </p:nvSpPr>
        <p:spPr>
          <a:xfrm>
            <a:off x="4891558" y="1630261"/>
            <a:ext cx="6096000" cy="17235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4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간단 정리</a:t>
            </a:r>
            <a:endParaRPr lang="en-US" altLang="ko-KR" sz="4400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endParaRPr lang="en" altLang="ko-KR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A3AF8E-B97D-5F4B-9DCE-934E5930A3E3}"/>
              </a:ext>
            </a:extLst>
          </p:cNvPr>
          <p:cNvSpPr txBox="1"/>
          <p:nvPr/>
        </p:nvSpPr>
        <p:spPr>
          <a:xfrm>
            <a:off x="2968515" y="2940123"/>
            <a:ext cx="63193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GAN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은 패턴을 만들어내는 문제를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Minmax Game</a:t>
            </a:r>
            <a:r>
              <a:rPr kumimoji="1"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으로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접근</a:t>
            </a:r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-&gt;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최악의 상황에 손실을 최소화 하며 점차 학습</a:t>
            </a:r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128BB1-61BA-B541-821D-23FB7828F697}"/>
              </a:ext>
            </a:extLst>
          </p:cNvPr>
          <p:cNvSpPr txBox="1"/>
          <p:nvPr/>
        </p:nvSpPr>
        <p:spPr>
          <a:xfrm>
            <a:off x="2968516" y="4534093"/>
            <a:ext cx="6574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GAN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 해결할 문제를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global minimum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에서 유일한 해를 갖고</a:t>
            </a:r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어떤 조건을 만족하면 그에 맞는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solution</a:t>
            </a:r>
            <a:r>
              <a:rPr kumimoji="1"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으로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수렴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6059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7278DF8-CE5A-8F47-B8A9-82C7C61583D0}"/>
              </a:ext>
            </a:extLst>
          </p:cNvPr>
          <p:cNvSpPr/>
          <p:nvPr/>
        </p:nvSpPr>
        <p:spPr>
          <a:xfrm>
            <a:off x="242047" y="206188"/>
            <a:ext cx="11707906" cy="640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471EF6-E2B4-CF42-B2D7-E7C55A49F1B4}"/>
              </a:ext>
            </a:extLst>
          </p:cNvPr>
          <p:cNvSpPr/>
          <p:nvPr/>
        </p:nvSpPr>
        <p:spPr>
          <a:xfrm>
            <a:off x="360002" y="268943"/>
            <a:ext cx="683552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 Myeongjo" panose="02020603020101020101" pitchFamily="18" charset="-127"/>
                <a:ea typeface="Nanum Myeongjo" panose="02020603020101020101" pitchFamily="18" charset="-127"/>
              </a:rPr>
              <a:t>a few of problem about GAN</a:t>
            </a:r>
            <a:endParaRPr lang="en-US" altLang="ko-KR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1F0C3C-3D73-1048-ADD7-FC6D053E0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93" y="1941689"/>
            <a:ext cx="6017955" cy="3349738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8386BA88-ED3B-C845-B74A-46FFA8413B02}"/>
              </a:ext>
            </a:extLst>
          </p:cNvPr>
          <p:cNvSpPr/>
          <p:nvPr/>
        </p:nvSpPr>
        <p:spPr>
          <a:xfrm>
            <a:off x="2404533" y="3747913"/>
            <a:ext cx="722489" cy="203198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EA21B7-1FDF-694A-A94F-C9FD013B55F5}"/>
              </a:ext>
            </a:extLst>
          </p:cNvPr>
          <p:cNvSpPr txBox="1"/>
          <p:nvPr/>
        </p:nvSpPr>
        <p:spPr>
          <a:xfrm>
            <a:off x="6438299" y="3561682"/>
            <a:ext cx="5253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최악</a:t>
            </a:r>
            <a:r>
              <a:rPr kumimoji="1" lang="en-US" altLang="ko-KR" dirty="0"/>
              <a:t>(</a:t>
            </a:r>
            <a:r>
              <a:rPr kumimoji="1" lang="ko-KR" altLang="en-US" dirty="0"/>
              <a:t>최대 손실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상황 자체가 되지 않기 때문에</a:t>
            </a:r>
            <a:r>
              <a:rPr kumimoji="1" lang="en-US" altLang="ko-KR" dirty="0"/>
              <a:t>,</a:t>
            </a:r>
          </a:p>
          <a:p>
            <a:r>
              <a:rPr kumimoji="1" lang="en-US" altLang="ko-KR" dirty="0"/>
              <a:t>Minmax Game</a:t>
            </a:r>
            <a:r>
              <a:rPr kumimoji="1" lang="ko-KR" altLang="en-US" dirty="0"/>
              <a:t>이 성립할 수 없음</a:t>
            </a:r>
            <a:r>
              <a:rPr kumimoji="1" lang="en-US" altLang="ko-KR" dirty="0"/>
              <a:t>.. </a:t>
            </a:r>
            <a:r>
              <a:rPr kumimoji="1" lang="ko-KR" altLang="en-US" dirty="0"/>
              <a:t>모순</a:t>
            </a:r>
          </a:p>
        </p:txBody>
      </p:sp>
    </p:spTree>
    <p:extLst>
      <p:ext uri="{BB962C8B-B14F-4D97-AF65-F5344CB8AC3E}">
        <p14:creationId xmlns:p14="http://schemas.microsoft.com/office/powerpoint/2010/main" val="21820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2D37E9E-0A7D-B449-AB7A-A44EEB31DC3A}"/>
              </a:ext>
            </a:extLst>
          </p:cNvPr>
          <p:cNvSpPr/>
          <p:nvPr/>
        </p:nvSpPr>
        <p:spPr>
          <a:xfrm>
            <a:off x="242047" y="206188"/>
            <a:ext cx="11707906" cy="640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11621B6-0307-5D45-B11F-7D198DE60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365" y="2627824"/>
            <a:ext cx="3748233" cy="18930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761818-D467-6A41-9F21-52E68E5A31F1}"/>
              </a:ext>
            </a:extLst>
          </p:cNvPr>
          <p:cNvSpPr txBox="1"/>
          <p:nvPr/>
        </p:nvSpPr>
        <p:spPr>
          <a:xfrm>
            <a:off x="6096000" y="2974182"/>
            <a:ext cx="44656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Discriminator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Generator</a:t>
            </a:r>
            <a:r>
              <a:rPr kumimoji="1" lang="ko-KR" altLang="en-US" dirty="0"/>
              <a:t>가 번갈아 가며</a:t>
            </a:r>
            <a:endParaRPr kumimoji="1" lang="en-US" altLang="ko-KR" dirty="0"/>
          </a:p>
          <a:p>
            <a:r>
              <a:rPr kumimoji="1" lang="ko-KR" altLang="en-US" dirty="0"/>
              <a:t>학습할 때 왼쪽의 사진과 같이 서로 상쇄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즉 확률 분포가 맴돌면 양 쪽 모두 수렴 </a:t>
            </a:r>
            <a:r>
              <a:rPr kumimoji="1" lang="en-US" altLang="ko-KR" dirty="0"/>
              <a:t>x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이를 모델이 진동한다고 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318563-C2E9-7C43-A4C1-BAF03ED7033A}"/>
              </a:ext>
            </a:extLst>
          </p:cNvPr>
          <p:cNvSpPr/>
          <p:nvPr/>
        </p:nvSpPr>
        <p:spPr>
          <a:xfrm>
            <a:off x="360002" y="268943"/>
            <a:ext cx="683552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 Myeongjo" panose="02020603020101020101" pitchFamily="18" charset="-127"/>
                <a:ea typeface="Nanum Myeongjo" panose="02020603020101020101" pitchFamily="18" charset="-127"/>
              </a:rPr>
              <a:t>a few of problem about GAN</a:t>
            </a:r>
            <a:endParaRPr lang="en-US" altLang="ko-KR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578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2D37E9E-0A7D-B449-AB7A-A44EEB31DC3A}"/>
              </a:ext>
            </a:extLst>
          </p:cNvPr>
          <p:cNvSpPr/>
          <p:nvPr/>
        </p:nvSpPr>
        <p:spPr>
          <a:xfrm>
            <a:off x="242047" y="206188"/>
            <a:ext cx="11707906" cy="640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sz="11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8675AD3-4067-E54F-A345-72DB03786EDB}"/>
              </a:ext>
            </a:extLst>
          </p:cNvPr>
          <p:cNvSpPr/>
          <p:nvPr/>
        </p:nvSpPr>
        <p:spPr>
          <a:xfrm>
            <a:off x="493806" y="331711"/>
            <a:ext cx="464422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 Myeongjo" panose="02020603020101020101" pitchFamily="18" charset="-127"/>
                <a:ea typeface="Nanum Myeongjo" panose="02020603020101020101" pitchFamily="18" charset="-127"/>
              </a:rPr>
              <a:t>Mode collapsing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66BA80-B570-2148-A022-022C1F288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34" y="1678266"/>
            <a:ext cx="3032312" cy="22742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4671232-2C76-9A4C-9309-16BF06CB9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30" y="4307541"/>
            <a:ext cx="4226970" cy="194440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14F87F5-6863-C243-A69A-9886B078D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126" y="1983441"/>
            <a:ext cx="5245100" cy="2324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A3A4618-F316-E648-A2EB-24BA62FBD6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6249" y="4685551"/>
            <a:ext cx="3673163" cy="165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0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60358B8-03C7-2B40-9D14-70448D2B0FB4}"/>
              </a:ext>
            </a:extLst>
          </p:cNvPr>
          <p:cNvSpPr/>
          <p:nvPr/>
        </p:nvSpPr>
        <p:spPr>
          <a:xfrm>
            <a:off x="242047" y="206188"/>
            <a:ext cx="11707906" cy="640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sz="11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EEF67F-A6CC-9C46-8E6B-43217E37F593}"/>
              </a:ext>
            </a:extLst>
          </p:cNvPr>
          <p:cNvSpPr/>
          <p:nvPr/>
        </p:nvSpPr>
        <p:spPr>
          <a:xfrm>
            <a:off x="493806" y="331711"/>
            <a:ext cx="464422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 Myeongjo" panose="02020603020101020101" pitchFamily="18" charset="-127"/>
                <a:ea typeface="Nanum Myeongjo" panose="02020603020101020101" pitchFamily="18" charset="-127"/>
              </a:rPr>
              <a:t>Mode collapsing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23D773-CC68-054C-B1DA-304F3AEE5204}"/>
              </a:ext>
            </a:extLst>
          </p:cNvPr>
          <p:cNvSpPr/>
          <p:nvPr/>
        </p:nvSpPr>
        <p:spPr>
          <a:xfrm>
            <a:off x="3048000" y="307094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solidFill>
                  <a:srgbClr val="313131"/>
                </a:solidFill>
                <a:latin typeface="PT Sans" panose="020B0503020203020204" pitchFamily="34" charset="0"/>
              </a:rPr>
              <a:t>모델이 분포된 전체 데이터들을 골고루 학습하게 도와준다</a:t>
            </a:r>
            <a:r>
              <a:rPr lang="en-US" altLang="ko-KR" dirty="0">
                <a:solidFill>
                  <a:srgbClr val="313131"/>
                </a:solidFill>
                <a:latin typeface="PT Sans" panose="020B0503020203020204" pitchFamily="34" charset="0"/>
              </a:rPr>
              <a:t>!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4A20F4-2707-DD49-8A4E-CAB4563FDAD6}"/>
              </a:ext>
            </a:extLst>
          </p:cNvPr>
          <p:cNvSpPr/>
          <p:nvPr/>
        </p:nvSpPr>
        <p:spPr>
          <a:xfrm>
            <a:off x="4891558" y="1844831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4400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해결 방안</a:t>
            </a:r>
            <a:endParaRPr lang="en" altLang="ko-KR" b="0" i="0" u="none" strike="noStrike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3DC8384-8D42-874E-9ED9-BE5A3F83B32C}"/>
              </a:ext>
            </a:extLst>
          </p:cNvPr>
          <p:cNvSpPr/>
          <p:nvPr/>
        </p:nvSpPr>
        <p:spPr>
          <a:xfrm>
            <a:off x="3048000" y="382562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313131"/>
                </a:solidFill>
                <a:latin typeface="PT Sans" panose="020B0503020203020204" pitchFamily="34" charset="0"/>
              </a:rPr>
              <a:t>Generator</a:t>
            </a:r>
            <a:r>
              <a:rPr lang="ko-KR" altLang="en-US" dirty="0">
                <a:solidFill>
                  <a:srgbClr val="313131"/>
                </a:solidFill>
                <a:latin typeface="PT Sans" panose="020B0503020203020204" pitchFamily="34" charset="0"/>
              </a:rPr>
              <a:t>와 </a:t>
            </a:r>
            <a:r>
              <a:rPr lang="en-US" altLang="ko-KR" dirty="0">
                <a:solidFill>
                  <a:srgbClr val="313131"/>
                </a:solidFill>
                <a:latin typeface="PT Sans" panose="020B0503020203020204" pitchFamily="34" charset="0"/>
              </a:rPr>
              <a:t>Discriminator</a:t>
            </a:r>
            <a:r>
              <a:rPr lang="ko-KR" altLang="en-US" dirty="0">
                <a:solidFill>
                  <a:srgbClr val="313131"/>
                </a:solidFill>
                <a:latin typeface="PT Sans" panose="020B0503020203020204" pitchFamily="34" charset="0"/>
              </a:rPr>
              <a:t>가 균형을 맞추며 잘 학습할 수 있게 도와준다</a:t>
            </a:r>
            <a:r>
              <a:rPr lang="en-US" altLang="ko-KR" dirty="0">
                <a:solidFill>
                  <a:srgbClr val="313131"/>
                </a:solidFill>
                <a:latin typeface="PT Sans" panose="020B0503020203020204" pitchFamily="34" charset="0"/>
              </a:rPr>
              <a:t>! (</a:t>
            </a:r>
            <a:r>
              <a:rPr lang="ko-KR" altLang="en-US" dirty="0">
                <a:solidFill>
                  <a:srgbClr val="313131"/>
                </a:solidFill>
                <a:latin typeface="PT Sans" panose="020B0503020203020204" pitchFamily="34" charset="0"/>
              </a:rPr>
              <a:t>보통 </a:t>
            </a:r>
            <a:r>
              <a:rPr lang="en-US" altLang="ko-KR" dirty="0">
                <a:solidFill>
                  <a:srgbClr val="313131"/>
                </a:solidFill>
                <a:latin typeface="PT Sans" panose="020B0503020203020204" pitchFamily="34" charset="0"/>
              </a:rPr>
              <a:t>Generator</a:t>
            </a:r>
            <a:r>
              <a:rPr lang="ko-KR" altLang="en-US" dirty="0">
                <a:solidFill>
                  <a:srgbClr val="313131"/>
                </a:solidFill>
                <a:latin typeface="PT Sans" panose="020B0503020203020204" pitchFamily="34" charset="0"/>
              </a:rPr>
              <a:t>가 학습이 더 잘 안됨</a:t>
            </a:r>
            <a:r>
              <a:rPr lang="en-US" altLang="ko-KR" dirty="0">
                <a:solidFill>
                  <a:srgbClr val="313131"/>
                </a:solidFill>
                <a:latin typeface="PT Sans" panose="020B0503020203020204" pitchFamily="34" charset="0"/>
              </a:rPr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6513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4559CA2-F2D6-B64B-A190-9325BAB819AB}"/>
              </a:ext>
            </a:extLst>
          </p:cNvPr>
          <p:cNvSpPr/>
          <p:nvPr/>
        </p:nvSpPr>
        <p:spPr>
          <a:xfrm>
            <a:off x="0" y="2105561"/>
            <a:ext cx="12191999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600" b="1" dirty="0">
                <a:ln w="12700">
                  <a:solidFill>
                    <a:schemeClr val="accent1">
                      <a:alpha val="55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6000"/>
                        <a:satMod val="160000"/>
                        <a:alpha val="81000"/>
                      </a:schemeClr>
                    </a:gs>
                    <a:gs pos="49000">
                      <a:schemeClr val="accent1">
                        <a:tint val="44500"/>
                        <a:satMod val="160000"/>
                        <a:lumMod val="83000"/>
                        <a:lumOff val="17000"/>
                        <a:alpha val="59000"/>
                      </a:schemeClr>
                    </a:gs>
                    <a:gs pos="100000">
                      <a:schemeClr val="accent1">
                        <a:tint val="23500"/>
                        <a:satMod val="160000"/>
                        <a:alpha val="32000"/>
                      </a:schemeClr>
                    </a:gs>
                  </a:gsLst>
                  <a:lin ang="2700000" scaled="1"/>
                </a:gradFill>
                <a:effectLst>
                  <a:outerShdw dist="38100" dir="2640000" algn="bl" rotWithShape="0">
                    <a:schemeClr val="accent1"/>
                  </a:outerShdw>
                </a:effectLst>
                <a:latin typeface="Nanum Myeongjo ExtraBold" panose="02020603020101020101" pitchFamily="18" charset="-127"/>
                <a:ea typeface="Nanum Myeongjo ExtraBold" panose="02020603020101020101" pitchFamily="18" charset="-127"/>
              </a:rPr>
              <a:t>Finish</a:t>
            </a:r>
            <a:endParaRPr lang="en-US" altLang="ko-KR" sz="16600" b="1" cap="none" spc="0" dirty="0">
              <a:ln w="12700">
                <a:solidFill>
                  <a:schemeClr val="accent1">
                    <a:alpha val="55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66000"/>
                      <a:satMod val="160000"/>
                      <a:alpha val="81000"/>
                    </a:schemeClr>
                  </a:gs>
                  <a:gs pos="49000">
                    <a:schemeClr val="accent1">
                      <a:tint val="44500"/>
                      <a:satMod val="160000"/>
                      <a:lumMod val="83000"/>
                      <a:lumOff val="17000"/>
                      <a:alpha val="59000"/>
                    </a:schemeClr>
                  </a:gs>
                  <a:gs pos="100000">
                    <a:schemeClr val="accent1">
                      <a:tint val="23500"/>
                      <a:satMod val="160000"/>
                      <a:alpha val="32000"/>
                    </a:schemeClr>
                  </a:gs>
                </a:gsLst>
                <a:lin ang="2700000" scaled="1"/>
              </a:gradFill>
              <a:effectLst>
                <a:outerShdw dist="38100" dir="2640000" algn="bl" rotWithShape="0">
                  <a:schemeClr val="accent1"/>
                </a:outerShdw>
              </a:effectLst>
              <a:latin typeface="Nanum Myeongjo ExtraBold" panose="02020603020101020101" pitchFamily="18" charset="-127"/>
              <a:ea typeface="Nanum Myeongjo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783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F998F90-7FBF-2C4B-9EA2-6440E3A97B59}"/>
              </a:ext>
            </a:extLst>
          </p:cNvPr>
          <p:cNvSpPr/>
          <p:nvPr/>
        </p:nvSpPr>
        <p:spPr>
          <a:xfrm>
            <a:off x="259977" y="206188"/>
            <a:ext cx="11707906" cy="640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610C3D-D41B-D147-A168-1448EF96FE49}"/>
              </a:ext>
            </a:extLst>
          </p:cNvPr>
          <p:cNvSpPr/>
          <p:nvPr/>
        </p:nvSpPr>
        <p:spPr>
          <a:xfrm>
            <a:off x="1768965" y="1047204"/>
            <a:ext cx="26372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2800" b="1" dirty="0">
                <a:solidFill>
                  <a:srgbClr val="4C4C4C"/>
                </a:solidFill>
                <a:latin typeface="Nanum Myeongjo ExtraBold" panose="02020603020101020101" pitchFamily="18" charset="-127"/>
                <a:ea typeface="Nanum Myeongjo ExtraBold" panose="02020603020101020101" pitchFamily="18" charset="-127"/>
              </a:rPr>
              <a:t>Ian Goodfellow</a:t>
            </a:r>
            <a:endParaRPr lang="ko-KR" altLang="en-US" sz="2800" b="1" dirty="0">
              <a:latin typeface="Nanum Myeongjo ExtraBold" panose="02020603020101020101" pitchFamily="18" charset="-127"/>
              <a:ea typeface="Nanum Myeongjo Extra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63ED69-8BA7-2740-BD34-B975D3356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645" y="1882588"/>
            <a:ext cx="4279900" cy="304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026768C-A96C-A34C-91F2-5D585E2EA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638" y="206188"/>
            <a:ext cx="4975717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287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F4F21D1-2228-8F48-8063-F87E1C8695A8}"/>
              </a:ext>
            </a:extLst>
          </p:cNvPr>
          <p:cNvSpPr/>
          <p:nvPr/>
        </p:nvSpPr>
        <p:spPr>
          <a:xfrm>
            <a:off x="259977" y="206188"/>
            <a:ext cx="11707906" cy="640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A67753-30A9-4540-9861-31A1C0E82A9F}"/>
              </a:ext>
            </a:extLst>
          </p:cNvPr>
          <p:cNvSpPr/>
          <p:nvPr/>
        </p:nvSpPr>
        <p:spPr>
          <a:xfrm>
            <a:off x="1768965" y="1047204"/>
            <a:ext cx="26372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2800" b="1" dirty="0">
                <a:solidFill>
                  <a:srgbClr val="4C4C4C"/>
                </a:solidFill>
                <a:latin typeface="Nanum Myeongjo ExtraBold" panose="02020603020101020101" pitchFamily="18" charset="-127"/>
                <a:ea typeface="Nanum Myeongjo ExtraBold" panose="02020603020101020101" pitchFamily="18" charset="-127"/>
              </a:rPr>
              <a:t>Ian Goodfellow</a:t>
            </a:r>
            <a:endParaRPr lang="ko-KR" altLang="en-US" sz="2800" b="1" dirty="0">
              <a:latin typeface="Nanum Myeongjo ExtraBold" panose="02020603020101020101" pitchFamily="18" charset="-127"/>
              <a:ea typeface="Nanum Myeongjo ExtraBold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C7005C-9AAE-A24F-8C9D-D09D060B8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645" y="1882588"/>
            <a:ext cx="4279900" cy="304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58F48C-44B4-0F4A-8C22-544A95D8D941}"/>
              </a:ext>
            </a:extLst>
          </p:cNvPr>
          <p:cNvSpPr txBox="1"/>
          <p:nvPr/>
        </p:nvSpPr>
        <p:spPr>
          <a:xfrm>
            <a:off x="7785777" y="939482"/>
            <a:ext cx="2093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NIPS 2016 tutorial</a:t>
            </a:r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3888217-9515-B448-8B95-90EF951646F0}"/>
              </a:ext>
            </a:extLst>
          </p:cNvPr>
          <p:cNvSpPr/>
          <p:nvPr/>
        </p:nvSpPr>
        <p:spPr>
          <a:xfrm>
            <a:off x="5830385" y="5528468"/>
            <a:ext cx="5534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3"/>
              </a:rPr>
              <a:t>https://www.youtube.com/watch?v=HGYYEUSm-0Q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407E394-AC33-2F43-904C-29A658FA8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4457" y="1669388"/>
            <a:ext cx="3586257" cy="351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27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BCCBF49-64AA-1449-A7B8-ADA43CDB3793}"/>
              </a:ext>
            </a:extLst>
          </p:cNvPr>
          <p:cNvSpPr/>
          <p:nvPr/>
        </p:nvSpPr>
        <p:spPr>
          <a:xfrm>
            <a:off x="259977" y="206188"/>
            <a:ext cx="11707906" cy="640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031F0C-8CC4-5443-A996-1E64715834E9}"/>
              </a:ext>
            </a:extLst>
          </p:cNvPr>
          <p:cNvSpPr/>
          <p:nvPr/>
        </p:nvSpPr>
        <p:spPr>
          <a:xfrm>
            <a:off x="1768965" y="1047204"/>
            <a:ext cx="26372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2800" b="1" dirty="0">
                <a:solidFill>
                  <a:srgbClr val="4C4C4C"/>
                </a:solidFill>
                <a:latin typeface="Nanum Myeongjo ExtraBold" panose="02020603020101020101" pitchFamily="18" charset="-127"/>
                <a:ea typeface="Nanum Myeongjo ExtraBold" panose="02020603020101020101" pitchFamily="18" charset="-127"/>
              </a:rPr>
              <a:t>Ian Goodfellow</a:t>
            </a:r>
            <a:endParaRPr lang="ko-KR" altLang="en-US" sz="2800" b="1" dirty="0">
              <a:latin typeface="Nanum Myeongjo ExtraBold" panose="02020603020101020101" pitchFamily="18" charset="-127"/>
              <a:ea typeface="Nanum Myeongjo ExtraBold" panose="02020603020101020101" pitchFamily="18" charset="-127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5AB9E26F-AA07-B444-A4F4-526D375513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61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그림 1" descr="/var/folders/r1/m1t1_dyn223dl13gsgrsw8240000gn/T/com.microsoft.Word/WebArchiveCopyPasteTempFiles/261824964g.jpg">
            <a:extLst>
              <a:ext uri="{FF2B5EF4-FFF2-40B4-BE49-F238E27FC236}">
                <a16:creationId xmlns:a16="http://schemas.microsoft.com/office/drawing/2014/main" id="{055DDF7B-7E1A-FF44-959B-D06385A61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142" y="1566370"/>
            <a:ext cx="2529538" cy="335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BEC85CA-22B3-8949-AE7E-7BC833FD9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645" y="1882588"/>
            <a:ext cx="4279900" cy="3048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2C843C3-FD2F-1040-A55B-842609388E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2680" y="2062898"/>
            <a:ext cx="3170993" cy="236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98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3248CDF-DD5D-F543-907E-4E77F91BA194}"/>
              </a:ext>
            </a:extLst>
          </p:cNvPr>
          <p:cNvSpPr/>
          <p:nvPr/>
        </p:nvSpPr>
        <p:spPr>
          <a:xfrm>
            <a:off x="242047" y="206188"/>
            <a:ext cx="11707906" cy="640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F68BED-6156-7046-A901-02243DBB1C75}"/>
              </a:ext>
            </a:extLst>
          </p:cNvPr>
          <p:cNvSpPr/>
          <p:nvPr/>
        </p:nvSpPr>
        <p:spPr>
          <a:xfrm>
            <a:off x="428900" y="331711"/>
            <a:ext cx="421621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 Myeongjo" panose="02020603020101020101" pitchFamily="18" charset="-127"/>
                <a:ea typeface="Nanum Myeongjo" panose="02020603020101020101" pitchFamily="18" charset="-127"/>
              </a:rPr>
              <a:t>What is GAN?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E5B2B67-ED1B-6948-B67B-4C6C4B0283F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381" y="1873624"/>
            <a:ext cx="8986052" cy="361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7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94EBD6A-2FEF-164B-9548-F136CEA00E27}"/>
              </a:ext>
            </a:extLst>
          </p:cNvPr>
          <p:cNvSpPr/>
          <p:nvPr/>
        </p:nvSpPr>
        <p:spPr>
          <a:xfrm>
            <a:off x="242047" y="206188"/>
            <a:ext cx="11707906" cy="640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153891A-4B2E-9C44-A838-66DBDF8D7A95}"/>
              </a:ext>
            </a:extLst>
          </p:cNvPr>
          <p:cNvSpPr/>
          <p:nvPr/>
        </p:nvSpPr>
        <p:spPr>
          <a:xfrm>
            <a:off x="428900" y="331711"/>
            <a:ext cx="421621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 Myeongjo" panose="02020603020101020101" pitchFamily="18" charset="-127"/>
                <a:ea typeface="Nanum Myeongjo" panose="02020603020101020101" pitchFamily="18" charset="-127"/>
              </a:rPr>
              <a:t>What is GAN?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222097-D05D-5049-9574-1616D8D0B1B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040" y="1365357"/>
            <a:ext cx="8687979" cy="39587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0A1FAB4-2F05-784B-BBDD-B79DD0CE886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980" y="2303305"/>
            <a:ext cx="7782039" cy="348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18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594EB89-3630-A84A-91A1-35AB75A774DD}"/>
              </a:ext>
            </a:extLst>
          </p:cNvPr>
          <p:cNvSpPr/>
          <p:nvPr/>
        </p:nvSpPr>
        <p:spPr>
          <a:xfrm>
            <a:off x="242047" y="206188"/>
            <a:ext cx="11707906" cy="640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DF0E56-0779-1546-9A99-2F7AC0B8B13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721" y="1893712"/>
            <a:ext cx="4435288" cy="20216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2F24A73-B478-2F41-B9C8-EC4DFC5E151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168" y="4250350"/>
            <a:ext cx="6402750" cy="202166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3D228B3-7582-A048-87CE-F58EEF2877AF}"/>
              </a:ext>
            </a:extLst>
          </p:cNvPr>
          <p:cNvSpPr/>
          <p:nvPr/>
        </p:nvSpPr>
        <p:spPr>
          <a:xfrm>
            <a:off x="428900" y="331711"/>
            <a:ext cx="421621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 Myeongjo" panose="02020603020101020101" pitchFamily="18" charset="-127"/>
                <a:ea typeface="Nanum Myeongjo" panose="02020603020101020101" pitchFamily="18" charset="-127"/>
              </a:rPr>
              <a:t>What is GAN?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8225CA-285C-EF4F-91F3-25A50AED2223}"/>
              </a:ext>
            </a:extLst>
          </p:cNvPr>
          <p:cNvSpPr/>
          <p:nvPr/>
        </p:nvSpPr>
        <p:spPr>
          <a:xfrm>
            <a:off x="1166267" y="2704490"/>
            <a:ext cx="17283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2000" dirty="0">
                <a:solidFill>
                  <a:srgbClr val="4C4C4C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Discriminator</a:t>
            </a:r>
            <a:endParaRPr lang="ko-KR" altLang="en-US" sz="2000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D4494C-FB84-8A45-903C-4DB5043A7603}"/>
              </a:ext>
            </a:extLst>
          </p:cNvPr>
          <p:cNvSpPr/>
          <p:nvPr/>
        </p:nvSpPr>
        <p:spPr>
          <a:xfrm>
            <a:off x="1166267" y="5156158"/>
            <a:ext cx="13147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2000" dirty="0">
                <a:solidFill>
                  <a:srgbClr val="4C4C4C"/>
                </a:solidFill>
                <a:latin typeface="Nanum Myeongjo" panose="02020603020101020101" pitchFamily="18" charset="-127"/>
                <a:ea typeface="Nanum Myeongjo" panose="02020603020101020101" pitchFamily="18" charset="-127"/>
              </a:rPr>
              <a:t>Generator</a:t>
            </a:r>
            <a:endParaRPr lang="ko-KR" altLang="en-US" sz="2000" dirty="0">
              <a:latin typeface="Nanum Myeongjo" panose="02020603020101020101" pitchFamily="18" charset="-127"/>
              <a:ea typeface="Nanum Myeongjo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4BDBCAE-9113-5F45-8A39-14125826F1B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040" y="1365357"/>
            <a:ext cx="8687979" cy="39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35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02EDFE2-E664-1147-B4F8-8E9817392E84}"/>
              </a:ext>
            </a:extLst>
          </p:cNvPr>
          <p:cNvSpPr/>
          <p:nvPr/>
        </p:nvSpPr>
        <p:spPr>
          <a:xfrm>
            <a:off x="242047" y="206188"/>
            <a:ext cx="11707906" cy="640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3ABEDEF-AE68-F447-98D7-C21380F3631D}"/>
              </a:ext>
            </a:extLst>
          </p:cNvPr>
          <p:cNvSpPr/>
          <p:nvPr/>
        </p:nvSpPr>
        <p:spPr>
          <a:xfrm>
            <a:off x="428900" y="331711"/>
            <a:ext cx="421621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 Myeongjo" panose="02020603020101020101" pitchFamily="18" charset="-127"/>
                <a:ea typeface="Nanum Myeongjo" panose="02020603020101020101" pitchFamily="18" charset="-127"/>
              </a:rPr>
              <a:t>What is GAN?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7850D2-FB73-0141-BF65-B9AE2BCCB89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150" y="1683758"/>
            <a:ext cx="5727700" cy="3956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D468908-29D1-3141-ACC5-9570576038A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150" y="3429000"/>
            <a:ext cx="5727700" cy="4184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93A3E96-164E-AE4C-8917-0010A18221AA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150" y="2540492"/>
            <a:ext cx="5727700" cy="4603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DD942C-E4A6-B941-9DB5-E3D96952C5CA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150" y="4333496"/>
            <a:ext cx="5727700" cy="4464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9148A66-A10A-6840-BE3A-96D74256FC41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150" y="5320921"/>
            <a:ext cx="5727700" cy="41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139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3B80DE-1862-0A4D-878E-3C6C37ED07CB}"/>
              </a:ext>
            </a:extLst>
          </p:cNvPr>
          <p:cNvSpPr/>
          <p:nvPr/>
        </p:nvSpPr>
        <p:spPr>
          <a:xfrm>
            <a:off x="242047" y="206188"/>
            <a:ext cx="11707906" cy="640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B530391-A7C8-B74A-8D23-05F3D33E780C}"/>
              </a:ext>
            </a:extLst>
          </p:cNvPr>
          <p:cNvSpPr/>
          <p:nvPr/>
        </p:nvSpPr>
        <p:spPr>
          <a:xfrm>
            <a:off x="428900" y="331711"/>
            <a:ext cx="421621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anum Myeongjo" panose="02020603020101020101" pitchFamily="18" charset="-127"/>
                <a:ea typeface="Nanum Myeongjo" panose="02020603020101020101" pitchFamily="18" charset="-127"/>
              </a:rPr>
              <a:t>What is GAN?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EF6172-5481-BC46-8B3A-261AA7783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034" y="1723523"/>
            <a:ext cx="4493932" cy="17054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0B78C8-227A-FE47-B78E-6A559106D45A}"/>
              </a:ext>
            </a:extLst>
          </p:cNvPr>
          <p:cNvSpPr txBox="1"/>
          <p:nvPr/>
        </p:nvSpPr>
        <p:spPr>
          <a:xfrm>
            <a:off x="3677710" y="3964751"/>
            <a:ext cx="48365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dirty="0"/>
              <a:t>검은 점선 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Data generating distribution</a:t>
            </a:r>
          </a:p>
          <a:p>
            <a:pPr algn="ctr"/>
            <a:r>
              <a:rPr kumimoji="1" lang="ko-KR" altLang="en-US" sz="2000" dirty="0"/>
              <a:t>파란 점선 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Discriminator distribution</a:t>
            </a:r>
          </a:p>
          <a:p>
            <a:pPr algn="ctr"/>
            <a:r>
              <a:rPr kumimoji="1" lang="ko-KR" altLang="en-US" sz="2000" dirty="0"/>
              <a:t>녹색 선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Generative distribution</a:t>
            </a:r>
          </a:p>
          <a:p>
            <a:pPr algn="ctr"/>
            <a:r>
              <a:rPr kumimoji="1" lang="ko-KR" altLang="en-US" sz="2000" dirty="0"/>
              <a:t>위로 뻗은 화살표 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x = G(z)</a:t>
            </a:r>
            <a:r>
              <a:rPr kumimoji="1" lang="ko-KR" altLang="en-US" sz="2000" dirty="0"/>
              <a:t>의 </a:t>
            </a:r>
            <a:r>
              <a:rPr kumimoji="1" lang="en-US" altLang="ko-KR" sz="2000" dirty="0"/>
              <a:t>mapping</a:t>
            </a:r>
            <a:endParaRPr kumimoji="1" lang="ko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9A4D6F-E477-FE4E-A76A-BB6B965FD3C0}"/>
              </a:ext>
            </a:extLst>
          </p:cNvPr>
          <p:cNvSpPr txBox="1"/>
          <p:nvPr/>
        </p:nvSpPr>
        <p:spPr>
          <a:xfrm>
            <a:off x="7074670" y="1385144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D(x)</a:t>
            </a:r>
            <a:r>
              <a:rPr kumimoji="1" lang="ko-KR" altLang="en-US" dirty="0"/>
              <a:t> </a:t>
            </a:r>
            <a:r>
              <a:rPr kumimoji="1" lang="en-US" altLang="ko-KR" dirty="0"/>
              <a:t>=</a:t>
            </a:r>
            <a:r>
              <a:rPr kumimoji="1" lang="ko-KR" altLang="en-US" dirty="0"/>
              <a:t> </a:t>
            </a:r>
            <a:r>
              <a:rPr kumimoji="1" lang="en-US" altLang="ko-KR" dirty="0"/>
              <a:t>1/2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268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2875</TotalTime>
  <Words>232</Words>
  <Application>Microsoft Macintosh PowerPoint</Application>
  <PresentationFormat>와이드스크린</PresentationFormat>
  <Paragraphs>52</Paragraphs>
  <Slides>15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맑은 고딕</vt:lpstr>
      <vt:lpstr>BM HANNA 11yrs old OTF</vt:lpstr>
      <vt:lpstr>Nanum Myeongjo</vt:lpstr>
      <vt:lpstr>Nanum Myeongjo ExtraBold</vt:lpstr>
      <vt:lpstr>Arial</vt:lpstr>
      <vt:lpstr>PT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김현우</dc:creator>
  <cp:lastModifiedBy>김현우</cp:lastModifiedBy>
  <cp:revision>57</cp:revision>
  <dcterms:created xsi:type="dcterms:W3CDTF">2019-07-13T19:42:02Z</dcterms:created>
  <dcterms:modified xsi:type="dcterms:W3CDTF">2019-07-16T03:41:55Z</dcterms:modified>
</cp:coreProperties>
</file>